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handoutMasterIdLst>
    <p:handoutMasterId r:id="rId60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32"/>
    <p:restoredTop sz="86479"/>
  </p:normalViewPr>
  <p:slideViewPr>
    <p:cSldViewPr snapToGrid="0" snapToObjects="1">
      <p:cViewPr>
        <p:scale>
          <a:sx n="93" d="100"/>
          <a:sy n="93" d="100"/>
        </p:scale>
        <p:origin x="-30" y="-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B8CD463-C8BB-DB47-8BA1-9B1C6BA010D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5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4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3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4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4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9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4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6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7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9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1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spaces are appropriate for different kinds of data and</a:t>
            </a:r>
            <a:r>
              <a:rPr lang="en-US" baseline="0" dirty="0" smtClean="0"/>
              <a:t>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21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55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ns.colostate.edu/hpc/summit-get-started/" TargetMode="External"/><Relationship Id="rId2" Type="http://schemas.openxmlformats.org/officeDocument/2006/relationships/hyperlink" Target="https://portals.rc.colorado.edu/accounts/account-request/creat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New_User_Seminar" TargetMode="External"/><Relationship Id="rId2" Type="http://schemas.openxmlformats.org/officeDocument/2006/relationships/hyperlink" Target="mailto:Joel.Frahm@Colorado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lobus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login.rc.colorado.edu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6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New_User_Semina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="" xmlns:a16="http://schemas.microsoft.com/office/drawing/2014/main" id="{26A185E2-5F19-CB4E-8D6F-5A82FC736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555" y="546761"/>
            <a:ext cx="10363200" cy="131351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n w="12700">
                  <a:solidFill>
                    <a:schemeClr val="bg1"/>
                  </a:solidFill>
                </a:ln>
              </a:rPr>
              <a:t>Research Computing New User Seminar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="" xmlns:a16="http://schemas.microsoft.com/office/drawing/2014/main" id="{0D9902E4-2E39-B94B-9FC6-40338CED33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720912" y="6356352"/>
            <a:ext cx="876509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an RC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CU Boulder users and affiliates:</a:t>
            </a:r>
          </a:p>
          <a:p>
            <a:r>
              <a:rPr lang="en-US" dirty="0" smtClean="0"/>
              <a:t>Request an account through the RC Account request portal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portals.rc.colorado.edu/accounts/account-request/create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CSU Users:</a:t>
            </a:r>
          </a:p>
          <a:p>
            <a:pPr lvl="1"/>
            <a:r>
              <a:rPr lang="en-US" dirty="0"/>
              <a:t>Request an CSU </a:t>
            </a:r>
            <a:r>
              <a:rPr lang="en-US" dirty="0" err="1"/>
              <a:t>eID</a:t>
            </a:r>
            <a:r>
              <a:rPr lang="en-US" dirty="0"/>
              <a:t> if you don’t have one</a:t>
            </a:r>
          </a:p>
          <a:p>
            <a:pPr lvl="1"/>
            <a:r>
              <a:rPr lang="en-US" dirty="0"/>
              <a:t>Fill out account application form</a:t>
            </a:r>
          </a:p>
          <a:p>
            <a:pPr lvl="1"/>
            <a:r>
              <a:rPr lang="en-US" dirty="0"/>
              <a:t>Duo authentication</a:t>
            </a:r>
          </a:p>
          <a:p>
            <a:pPr lvl="1"/>
            <a:r>
              <a:rPr lang="en-US" dirty="0"/>
              <a:t>Then get an RC user account</a:t>
            </a:r>
          </a:p>
          <a:p>
            <a:pPr lvl="1"/>
            <a:r>
              <a:rPr lang="en-US" dirty="0">
                <a:hlinkClick r:id="rId3"/>
              </a:rPr>
              <a:t>https://www.acns.colostate.edu/hpc/summit-get-started/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RMACC Users:</a:t>
            </a:r>
          </a:p>
          <a:p>
            <a:pPr lvl="1"/>
            <a:r>
              <a:rPr lang="en-US" dirty="0" smtClean="0"/>
              <a:t>Contact your local representative.  They will help you get an XSEDE account</a:t>
            </a:r>
          </a:p>
          <a:p>
            <a:pPr lvl="2"/>
            <a:r>
              <a:rPr lang="en-US" dirty="0" smtClean="0"/>
              <a:t>Need XSEDE account and Duo access through XSEDE</a:t>
            </a:r>
          </a:p>
          <a:p>
            <a:pPr lvl="1"/>
            <a:r>
              <a:rPr lang="en-US" dirty="0" smtClean="0"/>
              <a:t>Contact us with your XSEDE username to start our local process if approved by your local contact and your XSEDE account is in place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4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Two-Factor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Require this to provide an extra level of authentication, we are outside the firewall!</a:t>
            </a:r>
          </a:p>
          <a:p>
            <a:r>
              <a:rPr lang="en-US" dirty="0" smtClean="0"/>
              <a:t>Two methods for achieving this:</a:t>
            </a:r>
          </a:p>
          <a:p>
            <a:pPr lvl="1"/>
            <a:r>
              <a:rPr lang="en-US" dirty="0" smtClean="0"/>
              <a:t>Duo</a:t>
            </a:r>
          </a:p>
          <a:p>
            <a:pPr lvl="2"/>
            <a:r>
              <a:rPr lang="en-US" dirty="0" smtClean="0"/>
              <a:t>Access through a smart phone app</a:t>
            </a:r>
          </a:p>
          <a:p>
            <a:pPr lvl="1"/>
            <a:r>
              <a:rPr lang="en-US" dirty="0" smtClean="0"/>
              <a:t>Vasco OTP (one time password)</a:t>
            </a:r>
          </a:p>
          <a:p>
            <a:pPr lvl="2"/>
            <a:r>
              <a:rPr lang="en-US" dirty="0" smtClean="0"/>
              <a:t>UCB only</a:t>
            </a:r>
          </a:p>
          <a:p>
            <a:pPr lvl="2"/>
            <a:r>
              <a:rPr lang="en-US" dirty="0" smtClean="0"/>
              <a:t>Physical device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Duo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Once you get an account, contact </a:t>
            </a:r>
            <a:r>
              <a:rPr lang="en-US" dirty="0" smtClean="0">
                <a:hlinkClick r:id="rId2"/>
              </a:rPr>
              <a:t>rc-help@colorado.edu</a:t>
            </a:r>
            <a:r>
              <a:rPr lang="en-US" dirty="0" smtClean="0"/>
              <a:t> to request a Duo invitation</a:t>
            </a:r>
          </a:p>
          <a:p>
            <a:r>
              <a:rPr lang="en-US" dirty="0" smtClean="0"/>
              <a:t>Once you get the invitation, you’ll get a series of steps to complete Duo enrollment</a:t>
            </a:r>
          </a:p>
          <a:p>
            <a:r>
              <a:rPr lang="en-US" dirty="0" smtClean="0"/>
              <a:t>RC supports Duo “push” and “phone call” for authentication</a:t>
            </a:r>
          </a:p>
          <a:p>
            <a:r>
              <a:rPr lang="en-US" dirty="0" smtClean="0"/>
              <a:t>Greatly prefer “push”</a:t>
            </a:r>
          </a:p>
          <a:p>
            <a:r>
              <a:rPr lang="en-US" dirty="0" smtClean="0"/>
              <a:t>Once in place UCB users can manage their Duo setup at duo.colorado.edu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Vasco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Physical device that generates a new password every 30 seconds</a:t>
            </a:r>
          </a:p>
          <a:p>
            <a:r>
              <a:rPr lang="en-US" dirty="0" smtClean="0"/>
              <a:t>To get the device, go to the IT Service Center or request a time to pick one up from Research Computing</a:t>
            </a:r>
          </a:p>
          <a:p>
            <a:r>
              <a:rPr lang="en-US" dirty="0" smtClean="0"/>
              <a:t>You will need to show an ID to get a device</a:t>
            </a:r>
          </a:p>
          <a:p>
            <a:endParaRPr lang="en-US" dirty="0"/>
          </a:p>
          <a:p>
            <a:r>
              <a:rPr lang="en-US" dirty="0" smtClean="0"/>
              <a:t>First, register the device</a:t>
            </a:r>
          </a:p>
          <a:p>
            <a:pPr lvl="1"/>
            <a:r>
              <a:rPr lang="en-US" dirty="0" err="1" smtClean="0"/>
              <a:t>Otp.colorado.edu</a:t>
            </a:r>
            <a:r>
              <a:rPr lang="en-US" dirty="0" smtClean="0"/>
              <a:t> </a:t>
            </a:r>
          </a:p>
          <a:p>
            <a:r>
              <a:rPr lang="en-US" dirty="0" smtClean="0"/>
              <a:t>You will set a four digit password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</a:t>
            </a:r>
            <a:r>
              <a:rPr lang="en-US" dirty="0" smtClean="0"/>
              <a:t>ou will need a compute allocation to use any of our resources</a:t>
            </a:r>
          </a:p>
          <a:p>
            <a:r>
              <a:rPr lang="en-US" dirty="0" smtClean="0"/>
              <a:t>Currently, to request an allocation please email </a:t>
            </a:r>
            <a:r>
              <a:rPr lang="en-US" dirty="0" smtClean="0">
                <a:hlinkClick r:id="rId2"/>
              </a:rPr>
              <a:t>rc-help@colorado.edu</a:t>
            </a:r>
            <a:r>
              <a:rPr lang="en-US" dirty="0" smtClean="0"/>
              <a:t> and ask for a General allocation</a:t>
            </a:r>
          </a:p>
          <a:p>
            <a:pPr lvl="1"/>
            <a:r>
              <a:rPr lang="en-US" dirty="0" smtClean="0"/>
              <a:t>Need to provide a few sentences on your project</a:t>
            </a:r>
          </a:p>
          <a:p>
            <a:r>
              <a:rPr lang="en-US" dirty="0" smtClean="0"/>
              <a:t>In the future, we will have a place on our website to submit a more formal request</a:t>
            </a:r>
          </a:p>
          <a:p>
            <a:r>
              <a:rPr lang="en-US" dirty="0" smtClean="0"/>
              <a:t>Once you have some benchmarks, you will want to move to a project allocation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I Need An Allocation?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CSU and RMACC users already have one set up.</a:t>
            </a:r>
          </a:p>
          <a:p>
            <a:r>
              <a:rPr lang="en-US" dirty="0" smtClean="0"/>
              <a:t>Not all UCB users need or want to use Summit</a:t>
            </a:r>
          </a:p>
          <a:p>
            <a:r>
              <a:rPr lang="en-US" dirty="0" smtClean="0"/>
              <a:t>I have an account – why do I need an allocation?</a:t>
            </a:r>
          </a:p>
          <a:p>
            <a:pPr lvl="1"/>
            <a:r>
              <a:rPr lang="en-US" dirty="0" smtClean="0"/>
              <a:t>An account validates you are eligible to use RC compute resources</a:t>
            </a:r>
          </a:p>
          <a:p>
            <a:pPr lvl="1"/>
            <a:r>
              <a:rPr lang="en-US" dirty="0" smtClean="0"/>
              <a:t>An allocation allows us to keep track of your use of the system</a:t>
            </a:r>
          </a:p>
          <a:p>
            <a:pPr lvl="1"/>
            <a:r>
              <a:rPr lang="en-US" dirty="0" smtClean="0"/>
              <a:t>This is important because:</a:t>
            </a:r>
          </a:p>
          <a:p>
            <a:pPr lvl="2"/>
            <a:r>
              <a:rPr lang="en-US" dirty="0" smtClean="0"/>
              <a:t>We need to make sure we have enough resources to accommodate all of our users</a:t>
            </a:r>
          </a:p>
          <a:p>
            <a:pPr lvl="2"/>
            <a:r>
              <a:rPr lang="en-US" dirty="0" smtClean="0"/>
              <a:t>Helps for reporting to NSF and the CU Research &amp; Innovation Office</a:t>
            </a:r>
          </a:p>
          <a:p>
            <a:pPr lvl="1"/>
            <a:r>
              <a:rPr lang="en-US" dirty="0" smtClean="0"/>
              <a:t>Applying for an allocation beyond a general allocation:</a:t>
            </a:r>
          </a:p>
          <a:p>
            <a:pPr lvl="2"/>
            <a:r>
              <a:rPr lang="en-US" dirty="0" smtClean="0"/>
              <a:t>Gives you higher priority in the system and access to more compute time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6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Fair Share?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Fair share scheduling uses a complex formula to determine priority in queue</a:t>
            </a:r>
          </a:p>
          <a:p>
            <a:r>
              <a:rPr lang="en-US" dirty="0" smtClean="0"/>
              <a:t>Looks at load for each user and each QOS and balances utilization to fairly share resources</a:t>
            </a:r>
          </a:p>
          <a:p>
            <a:pPr lvl="1"/>
            <a:r>
              <a:rPr lang="en-US" dirty="0" smtClean="0"/>
              <a:t>Involves historical use by user plus how long job has been in the queue</a:t>
            </a:r>
          </a:p>
          <a:p>
            <a:pPr lvl="1"/>
            <a:endParaRPr lang="en-US" dirty="0"/>
          </a:p>
          <a:p>
            <a:r>
              <a:rPr lang="en-US" dirty="0" smtClean="0"/>
              <a:t>System will first look at weighted average utilization of user mostly over the last 4 weeks</a:t>
            </a:r>
          </a:p>
          <a:p>
            <a:r>
              <a:rPr lang="en-US" dirty="0" smtClean="0"/>
              <a:t>Then compare it to the fair share target percentage of a user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Fair Share Target Percentage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target percentage depends on your priority based on your project proposal</a:t>
            </a:r>
          </a:p>
          <a:p>
            <a:r>
              <a:rPr lang="en-US" dirty="0" smtClean="0"/>
              <a:t>Everyone not associated with a project shares a target percentage of 13% (20% of the CU fraction)</a:t>
            </a:r>
          </a:p>
          <a:p>
            <a:pPr lvl="1"/>
            <a:r>
              <a:rPr lang="en-US" dirty="0" smtClean="0"/>
              <a:t>No guaranteed level per user</a:t>
            </a:r>
            <a:endParaRPr lang="en-US" dirty="0"/>
          </a:p>
          <a:p>
            <a:r>
              <a:rPr lang="en-US" dirty="0" smtClean="0"/>
              <a:t>If you are under (over) your target percentage (based on a 4 week average) your priority is increased (decreased)</a:t>
            </a:r>
          </a:p>
          <a:p>
            <a:r>
              <a:rPr lang="en-US" dirty="0"/>
              <a:t>Reminder this all only impacts pending jobs</a:t>
            </a:r>
          </a:p>
          <a:p>
            <a:r>
              <a:rPr lang="en-US" dirty="0"/>
              <a:t>If no other pending jobs and enough resources are available then your job will run regardless of your previous usage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Need an allocation?  Plan to run on Summit? </a:t>
            </a:r>
          </a:p>
          <a:p>
            <a:r>
              <a:rPr lang="en-US" dirty="0" smtClean="0"/>
              <a:t>UCB user?</a:t>
            </a:r>
          </a:p>
          <a:p>
            <a:endParaRPr lang="en-US" dirty="0"/>
          </a:p>
          <a:p>
            <a:r>
              <a:rPr lang="en-US" dirty="0" smtClean="0"/>
              <a:t>Make a request now!</a:t>
            </a:r>
          </a:p>
          <a:p>
            <a:endParaRPr lang="en-US" dirty="0"/>
          </a:p>
          <a:p>
            <a:r>
              <a:rPr lang="en-US" dirty="0" smtClean="0"/>
              <a:t>Include 2-3 sentences describing your proposed usage</a:t>
            </a:r>
          </a:p>
          <a:p>
            <a:endParaRPr lang="en-US" dirty="0"/>
          </a:p>
          <a:p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8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important to note that you are NOT logging into any specific resource</a:t>
            </a:r>
          </a:p>
          <a:p>
            <a:pPr lvl="1"/>
            <a:r>
              <a:rPr lang="en-US" dirty="0" smtClean="0"/>
              <a:t>Summit, etc.</a:t>
            </a:r>
          </a:p>
          <a:p>
            <a:endParaRPr lang="en-US" dirty="0" smtClean="0"/>
          </a:p>
          <a:p>
            <a:r>
              <a:rPr lang="en-US" dirty="0" smtClean="0"/>
              <a:t>When you log in, you land on our login nodes</a:t>
            </a:r>
          </a:p>
          <a:p>
            <a:endParaRPr lang="en-US" dirty="0" smtClean="0"/>
          </a:p>
          <a:p>
            <a:r>
              <a:rPr lang="en-US" dirty="0" smtClean="0"/>
              <a:t>From there, you can access our other resources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1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Research Computing New User Seminar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Joel Frahm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hlinkClick r:id="rId2"/>
              </a:rPr>
              <a:t>Joel.Frahm@Colorado.Edu</a:t>
            </a:r>
            <a:endParaRPr lang="en-US" dirty="0" smtClean="0">
              <a:hlinkClick r:id=""/>
            </a:endParaRPr>
          </a:p>
          <a:p>
            <a:pPr algn="ctr"/>
            <a:r>
              <a:rPr lang="en-US" dirty="0" smtClean="0">
                <a:hlinkClick r:id=""/>
              </a:rPr>
              <a:t>www.rc.colorado.edu</a:t>
            </a:r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Slides: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github.com/ResearchComputing/New_User_Seminar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6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RC Resource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9" y="1462023"/>
            <a:ext cx="9888583" cy="448840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To login to an RC login node: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username@login.rc.colorado.edu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If logging in with Duo, your enter your password as: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duo:identikey_password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If logging in with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Vasco,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your enter your password as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Pin+six-digit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number on Vasco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our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that you’ve logged in, now what?</a:t>
            </a:r>
          </a:p>
          <a:p>
            <a:pPr lvl="1"/>
            <a:r>
              <a:rPr lang="en-US" dirty="0" smtClean="0"/>
              <a:t>What are the different node types we have?</a:t>
            </a:r>
          </a:p>
          <a:p>
            <a:pPr lvl="1"/>
            <a:r>
              <a:rPr lang="en-US" dirty="0" smtClean="0"/>
              <a:t>What are the different storage spaces?</a:t>
            </a:r>
          </a:p>
          <a:p>
            <a:pPr lvl="2"/>
            <a:r>
              <a:rPr lang="en-US" dirty="0" smtClean="0"/>
              <a:t>What should I be putting in these storage spaces?</a:t>
            </a:r>
          </a:p>
          <a:p>
            <a:pPr lvl="1"/>
            <a:r>
              <a:rPr lang="en-US" dirty="0" smtClean="0"/>
              <a:t>How do I transfer data around?</a:t>
            </a:r>
          </a:p>
          <a:p>
            <a:pPr lvl="1"/>
            <a:r>
              <a:rPr lang="en-US" dirty="0" smtClean="0"/>
              <a:t>How do I deal with software?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Node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Login nodes</a:t>
            </a:r>
          </a:p>
          <a:p>
            <a:pPr lvl="1"/>
            <a:r>
              <a:rPr lang="en-US" dirty="0" smtClean="0"/>
              <a:t>Four virtual machines</a:t>
            </a:r>
          </a:p>
          <a:p>
            <a:pPr lvl="1"/>
            <a:r>
              <a:rPr lang="en-US" dirty="0" smtClean="0"/>
              <a:t>This is where you are when you log in</a:t>
            </a:r>
          </a:p>
          <a:p>
            <a:pPr lvl="1"/>
            <a:r>
              <a:rPr lang="en-US" dirty="0" smtClean="0"/>
              <a:t>No heavy computation, interactive jobs, or long running processes</a:t>
            </a:r>
          </a:p>
          <a:p>
            <a:pPr lvl="1"/>
            <a:r>
              <a:rPr lang="en-US" dirty="0" smtClean="0"/>
              <a:t>Script or code editing</a:t>
            </a:r>
          </a:p>
          <a:p>
            <a:pPr lvl="1"/>
            <a:r>
              <a:rPr lang="en-US" dirty="0" smtClean="0"/>
              <a:t>Job submission</a:t>
            </a:r>
          </a:p>
          <a:p>
            <a:r>
              <a:rPr lang="en-US" dirty="0" smtClean="0"/>
              <a:t>Compile nodes</a:t>
            </a:r>
          </a:p>
          <a:p>
            <a:pPr lvl="1"/>
            <a:r>
              <a:rPr lang="en-US" dirty="0" smtClean="0"/>
              <a:t>Where you compile code</a:t>
            </a:r>
          </a:p>
          <a:p>
            <a:pPr lvl="1"/>
            <a:r>
              <a:rPr lang="en-US" dirty="0" smtClean="0"/>
              <a:t>Explore the Summit software environment</a:t>
            </a:r>
          </a:p>
          <a:p>
            <a:r>
              <a:rPr lang="en-US" dirty="0" smtClean="0"/>
              <a:t>Compute/batch nodes</a:t>
            </a:r>
          </a:p>
          <a:p>
            <a:pPr lvl="1"/>
            <a:r>
              <a:rPr lang="en-US" dirty="0" smtClean="0"/>
              <a:t>This is where jobs that are submitted through the scheduler run</a:t>
            </a:r>
          </a:p>
          <a:p>
            <a:pPr lvl="1"/>
            <a:r>
              <a:rPr lang="en-US" dirty="0" smtClean="0"/>
              <a:t>Intended for heavy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Storage Spaces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76100" y="1417636"/>
            <a:ext cx="3805437" cy="4688491"/>
          </a:xfrm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Home Directories</a:t>
            </a:r>
          </a:p>
          <a:p>
            <a:pPr lvl="1"/>
            <a:r>
              <a:rPr lang="en-US" dirty="0" smtClean="0"/>
              <a:t>/home/$USER</a:t>
            </a:r>
            <a:endParaRPr lang="en-US" dirty="0"/>
          </a:p>
          <a:p>
            <a:pPr lvl="1"/>
            <a:r>
              <a:rPr lang="en-US" dirty="0" smtClean="0"/>
              <a:t>Not for direct computation</a:t>
            </a:r>
          </a:p>
          <a:p>
            <a:pPr lvl="1"/>
            <a:r>
              <a:rPr lang="en-US" dirty="0" smtClean="0"/>
              <a:t>Small quota (2 GB)</a:t>
            </a:r>
          </a:p>
          <a:p>
            <a:pPr lvl="1"/>
            <a:r>
              <a:rPr lang="en-US" dirty="0" smtClean="0"/>
              <a:t>Backed up</a:t>
            </a:r>
          </a:p>
          <a:p>
            <a:endParaRPr lang="en-US" b="1" dirty="0" smtClean="0"/>
          </a:p>
          <a:p>
            <a:r>
              <a:rPr lang="en-US" b="1" dirty="0" smtClean="0"/>
              <a:t>$PROJECT Space</a:t>
            </a:r>
          </a:p>
          <a:p>
            <a:pPr lvl="1"/>
            <a:r>
              <a:rPr lang="en-US" dirty="0" smtClean="0"/>
              <a:t>/projects/$USER</a:t>
            </a:r>
          </a:p>
          <a:p>
            <a:pPr lvl="1"/>
            <a:r>
              <a:rPr lang="en-US" dirty="0" smtClean="0"/>
              <a:t>Mid level quota (250 GB)</a:t>
            </a:r>
          </a:p>
          <a:p>
            <a:pPr lvl="1"/>
            <a:r>
              <a:rPr lang="en-US" dirty="0" smtClean="0"/>
              <a:t>Large file storage</a:t>
            </a:r>
          </a:p>
          <a:p>
            <a:pPr lvl="1"/>
            <a:r>
              <a:rPr lang="en-US" dirty="0" smtClean="0"/>
              <a:t>Backed up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6076975" y="1417636"/>
            <a:ext cx="3891492" cy="46884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121896" tIns="60949" rIns="121896" bIns="60949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Scratch Directory</a:t>
            </a:r>
          </a:p>
          <a:p>
            <a:pPr lvl="1"/>
            <a:r>
              <a:rPr lang="en-US" dirty="0" smtClean="0"/>
              <a:t>/scratch/summit/$USER</a:t>
            </a:r>
          </a:p>
          <a:p>
            <a:pPr lvl="1"/>
            <a:r>
              <a:rPr lang="en-US" dirty="0" smtClean="0"/>
              <a:t>10 TB</a:t>
            </a:r>
          </a:p>
          <a:p>
            <a:pPr lvl="2"/>
            <a:r>
              <a:rPr lang="en-US" dirty="0" smtClean="0"/>
              <a:t>Can ask for more if needed</a:t>
            </a:r>
            <a:endParaRPr lang="en-US" dirty="0"/>
          </a:p>
          <a:p>
            <a:pPr lvl="1"/>
            <a:r>
              <a:rPr lang="en-US" dirty="0" smtClean="0"/>
              <a:t>Files </a:t>
            </a:r>
            <a:r>
              <a:rPr lang="en-US" dirty="0"/>
              <a:t>purged around 90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Belongs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/home</a:t>
            </a:r>
          </a:p>
          <a:p>
            <a:pPr lvl="1"/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Very small files</a:t>
            </a:r>
          </a:p>
          <a:p>
            <a:pPr lvl="1"/>
            <a:r>
              <a:rPr lang="en-US" dirty="0" smtClean="0"/>
              <a:t>Inappropriate for sharing files with others </a:t>
            </a:r>
          </a:p>
          <a:p>
            <a:pPr lvl="1"/>
            <a:r>
              <a:rPr lang="en-US" dirty="0"/>
              <a:t>Inappropriate for job </a:t>
            </a:r>
            <a:r>
              <a:rPr lang="en-US" dirty="0" smtClean="0"/>
              <a:t>output</a:t>
            </a:r>
          </a:p>
          <a:p>
            <a:r>
              <a:rPr lang="en-US" dirty="0" smtClean="0"/>
              <a:t>/projects</a:t>
            </a:r>
          </a:p>
          <a:p>
            <a:pPr lvl="1"/>
            <a:r>
              <a:rPr lang="en-US" dirty="0" smtClean="0"/>
              <a:t>Code/files/libraries relevant for any software you are installing (if you want to share files with others)</a:t>
            </a:r>
          </a:p>
          <a:p>
            <a:pPr lvl="1"/>
            <a:r>
              <a:rPr lang="en-US" dirty="0" smtClean="0"/>
              <a:t>Mid-level size input files</a:t>
            </a:r>
          </a:p>
          <a:p>
            <a:pPr lvl="1"/>
            <a:r>
              <a:rPr lang="en-US" dirty="0" smtClean="0"/>
              <a:t>Appropriate for sharing files with others</a:t>
            </a:r>
          </a:p>
          <a:p>
            <a:pPr lvl="1"/>
            <a:r>
              <a:rPr lang="en-US" dirty="0" smtClean="0"/>
              <a:t>Inappropriate for job output</a:t>
            </a:r>
          </a:p>
          <a:p>
            <a:r>
              <a:rPr lang="en-US" dirty="0" smtClean="0"/>
              <a:t>/scratch/summit</a:t>
            </a:r>
          </a:p>
          <a:p>
            <a:pPr lvl="1"/>
            <a:r>
              <a:rPr lang="en-US" dirty="0" smtClean="0"/>
              <a:t>Output from running jobs</a:t>
            </a:r>
          </a:p>
          <a:p>
            <a:pPr lvl="1"/>
            <a:r>
              <a:rPr lang="en-US" dirty="0" smtClean="0"/>
              <a:t>Large files</a:t>
            </a:r>
          </a:p>
          <a:p>
            <a:pPr lvl="1"/>
            <a:r>
              <a:rPr lang="en-US" dirty="0"/>
              <a:t>Appropriate for sharing files with </a:t>
            </a:r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THIS IS NOT APPROPRIATE FOR LONG TERM STORAGE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2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cs typeface="Helvetica Neue"/>
              </a:rPr>
              <a:t>Globus is Research Computing’s preferred method of data transfer</a:t>
            </a:r>
          </a:p>
          <a:p>
            <a:r>
              <a:rPr lang="en-US" dirty="0">
                <a:cs typeface="Helvetica Neue"/>
              </a:rPr>
              <a:t>Designed with researchers in mind</a:t>
            </a:r>
          </a:p>
          <a:p>
            <a:r>
              <a:rPr lang="en-US" dirty="0">
                <a:cs typeface="Helvetica Neue"/>
              </a:rPr>
              <a:t>End points between computers make for </a:t>
            </a:r>
            <a:r>
              <a:rPr lang="en-US" dirty="0" smtClean="0">
                <a:cs typeface="Helvetica Neue"/>
              </a:rPr>
              <a:t>efficient </a:t>
            </a:r>
            <a:r>
              <a:rPr lang="en-US" dirty="0">
                <a:cs typeface="Helvetica Neue"/>
              </a:rPr>
              <a:t>data transfer with an easy to use interface</a:t>
            </a:r>
          </a:p>
          <a:p>
            <a:pPr lvl="1"/>
            <a:r>
              <a:rPr lang="en-US" dirty="0">
                <a:cs typeface="Helvetica Neue"/>
              </a:rPr>
              <a:t>Endpoints are different locations that data can be moved to/from</a:t>
            </a:r>
          </a:p>
          <a:p>
            <a:pPr lvl="1"/>
            <a:r>
              <a:rPr lang="en-US" dirty="0">
                <a:cs typeface="Helvetica Neue"/>
              </a:rPr>
              <a:t>Personal or multi-user</a:t>
            </a:r>
          </a:p>
          <a:p>
            <a:r>
              <a:rPr lang="en-US" dirty="0" err="1" smtClean="0">
                <a:cs typeface="Helvetica Neue"/>
              </a:rPr>
              <a:t>Rsync</a:t>
            </a:r>
            <a:r>
              <a:rPr lang="en-US" dirty="0" smtClean="0">
                <a:cs typeface="Helvetica Neue"/>
              </a:rPr>
              <a:t> and </a:t>
            </a:r>
            <a:r>
              <a:rPr lang="en-US" dirty="0" err="1" smtClean="0">
                <a:cs typeface="Helvetica Neue"/>
              </a:rPr>
              <a:t>sftp</a:t>
            </a:r>
            <a:r>
              <a:rPr lang="en-US" dirty="0" smtClean="0">
                <a:cs typeface="Helvetica Neue"/>
              </a:rPr>
              <a:t> through the login nodes is good for small transfers</a:t>
            </a:r>
            <a:endParaRPr lang="en-US" dirty="0">
              <a:cs typeface="Helvetica Neu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Globus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Helvetica Neue"/>
              </a:rPr>
              <a:t>Create an account at </a:t>
            </a:r>
            <a:r>
              <a:rPr lang="en-US" dirty="0" err="1">
                <a:cs typeface="Helvetica Neue"/>
              </a:rPr>
              <a:t>Globus.org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Make your personal computer an </a:t>
            </a:r>
            <a:r>
              <a:rPr lang="en-US" dirty="0" smtClean="0">
                <a:cs typeface="Helvetica Neue"/>
              </a:rPr>
              <a:t>endpoint if you want </a:t>
            </a:r>
          </a:p>
          <a:p>
            <a:pPr lvl="1"/>
            <a:r>
              <a:rPr lang="en-US" dirty="0" smtClean="0">
                <a:cs typeface="Helvetica Neue"/>
              </a:rPr>
              <a:t>Not needed if you are transferring between two other endpoints, like a repository and RC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Transfer data</a:t>
            </a:r>
          </a:p>
          <a:p>
            <a:pPr marL="457107" lvl="1">
              <a:buClr>
                <a:schemeClr val="accent1"/>
              </a:buClr>
            </a:pPr>
            <a:r>
              <a:rPr lang="en-US" dirty="0" smtClean="0">
                <a:cs typeface="Helvetica Neue"/>
                <a:hlinkClick r:id="rId2"/>
              </a:rPr>
              <a:t>www.globus.org</a:t>
            </a:r>
            <a:endParaRPr lang="en-US" dirty="0" smtClean="0">
              <a:cs typeface="Helvetica Neue"/>
            </a:endParaRPr>
          </a:p>
          <a:p>
            <a:pPr marL="457107" lvl="1">
              <a:buClr>
                <a:schemeClr val="accent1"/>
              </a:buClr>
            </a:pPr>
            <a:endParaRPr lang="en-US" dirty="0">
              <a:cs typeface="Helvetica Neu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500" dirty="0"/>
              <a:t>Common software is available to everyone on the systems</a:t>
            </a:r>
          </a:p>
          <a:p>
            <a:r>
              <a:rPr lang="en-US" sz="3500" dirty="0"/>
              <a:t>Can install your own software</a:t>
            </a:r>
          </a:p>
          <a:p>
            <a:pPr lvl="1"/>
            <a:r>
              <a:rPr lang="en-US" sz="3500" dirty="0"/>
              <a:t>But you are responsible for support</a:t>
            </a:r>
          </a:p>
          <a:p>
            <a:pPr lvl="1"/>
            <a:r>
              <a:rPr lang="en-US" sz="3500" dirty="0"/>
              <a:t>We are happy to assist</a:t>
            </a:r>
          </a:p>
          <a:p>
            <a:r>
              <a:rPr lang="en-US" dirty="0"/>
              <a:t>Research Computing uses modules to manage software</a:t>
            </a:r>
          </a:p>
          <a:p>
            <a:pPr lvl="1"/>
            <a:r>
              <a:rPr lang="en-US" sz="3500" dirty="0"/>
              <a:t>You can load modules to prepare your environment for using software</a:t>
            </a:r>
          </a:p>
          <a:p>
            <a:pPr lvl="2"/>
            <a:r>
              <a:rPr lang="en-US" sz="3200" dirty="0"/>
              <a:t>Set any environment variables</a:t>
            </a:r>
          </a:p>
          <a:p>
            <a:pPr lvl="2"/>
            <a:r>
              <a:rPr lang="en-US" sz="3200" dirty="0"/>
              <a:t>Set environment so application can find appropriate libraries, etc.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Important Things to Know About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Some modules might require a specific hierarchy to load</a:t>
            </a:r>
          </a:p>
          <a:p>
            <a:pPr lvl="1"/>
            <a:r>
              <a:rPr lang="en-US" dirty="0" smtClean="0"/>
              <a:t>For some modules, you may need to specify a specific version</a:t>
            </a:r>
          </a:p>
          <a:p>
            <a:pPr lvl="2"/>
            <a:r>
              <a:rPr lang="en-US" dirty="0" smtClean="0"/>
              <a:t>For example, 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</a:t>
            </a:r>
            <a:r>
              <a:rPr lang="en-US" b="1" smtClean="0">
                <a:latin typeface="Courier" charset="0"/>
                <a:ea typeface="Courier" charset="0"/>
                <a:cs typeface="Courier" charset="0"/>
              </a:rPr>
              <a:t>load R/3.3.0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For other modules, you may be able to be more generic</a:t>
            </a:r>
          </a:p>
          <a:p>
            <a:pPr lvl="2"/>
            <a:r>
              <a:rPr lang="en-US" dirty="0" smtClean="0"/>
              <a:t>For example,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Some modules may require you to first load other modules that they depend on</a:t>
            </a:r>
          </a:p>
          <a:p>
            <a:r>
              <a:rPr lang="en-US" dirty="0" smtClean="0"/>
              <a:t>To find dependencies for a module, type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module spider &lt;package&gt;</a:t>
            </a:r>
          </a:p>
          <a:p>
            <a:r>
              <a:rPr lang="en-US" dirty="0" smtClean="0"/>
              <a:t>To </a:t>
            </a:r>
            <a:r>
              <a:rPr lang="en-US" dirty="0"/>
              <a:t>find out what software is available, you can type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avail</a:t>
            </a:r>
          </a:p>
          <a:p>
            <a:r>
              <a:rPr lang="en-US" dirty="0"/>
              <a:t>To set up your environment to use a software package, type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&lt;package&gt;/&lt;version&gt;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65" y="2499223"/>
            <a:ext cx="10922043" cy="1143000"/>
          </a:xfrm>
        </p:spPr>
        <p:txBody>
          <a:bodyPr/>
          <a:lstStyle/>
          <a:p>
            <a:pPr algn="ctr"/>
            <a:r>
              <a:rPr lang="en-US" dirty="0" smtClean="0"/>
              <a:t>Job Submission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423454"/>
            <a:ext cx="10515600" cy="444096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focus of most of the seminar is UCB Summit users</a:t>
            </a:r>
          </a:p>
          <a:p>
            <a:pPr lvl="1"/>
            <a:r>
              <a:rPr lang="en-US" dirty="0" smtClean="0"/>
              <a:t>CSU and XSEDE Summit users please understand things are somewhat different for you.</a:t>
            </a:r>
          </a:p>
          <a:p>
            <a:pPr lvl="1"/>
            <a:r>
              <a:rPr lang="en-US" dirty="0" smtClean="0"/>
              <a:t>It would be too nuanced to explain all differences</a:t>
            </a:r>
          </a:p>
          <a:p>
            <a:r>
              <a:rPr lang="en-US" dirty="0" smtClean="0"/>
              <a:t>Things to take particular note of</a:t>
            </a:r>
          </a:p>
          <a:p>
            <a:pPr lvl="1"/>
            <a:r>
              <a:rPr lang="en-US" dirty="0" smtClean="0"/>
              <a:t>Confusing, ambiguous, highly nuanced concepts</a:t>
            </a:r>
          </a:p>
          <a:p>
            <a:pPr lvl="1"/>
            <a:r>
              <a:rPr lang="en-US" dirty="0" smtClean="0"/>
              <a:t>Common mistakes or frustrations</a:t>
            </a:r>
          </a:p>
          <a:p>
            <a:pPr lvl="1"/>
            <a:r>
              <a:rPr lang="en-US" dirty="0" smtClean="0"/>
              <a:t>Best Practices</a:t>
            </a:r>
          </a:p>
          <a:p>
            <a:r>
              <a:rPr lang="en-US" dirty="0" smtClean="0"/>
              <a:t>Good questions to ask</a:t>
            </a:r>
          </a:p>
          <a:p>
            <a:pPr lvl="1"/>
            <a:r>
              <a:rPr lang="en-US" dirty="0" smtClean="0"/>
              <a:t>Why? Questions</a:t>
            </a:r>
          </a:p>
          <a:p>
            <a:pPr lvl="1"/>
            <a:r>
              <a:rPr lang="en-US" dirty="0" smtClean="0"/>
              <a:t>If a question is said to be covered later feel free to re-ask if it’s not answered to your satisfaction.</a:t>
            </a:r>
          </a:p>
          <a:p>
            <a:pPr lvl="1"/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2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Running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a “job”?</a:t>
            </a:r>
          </a:p>
          <a:p>
            <a:endParaRPr lang="en-US" dirty="0" smtClean="0"/>
          </a:p>
          <a:p>
            <a:r>
              <a:rPr lang="en-US" dirty="0" smtClean="0"/>
              <a:t>Interactive jobs</a:t>
            </a:r>
          </a:p>
          <a:p>
            <a:pPr lvl="1"/>
            <a:r>
              <a:rPr lang="en-US" dirty="0" smtClean="0"/>
              <a:t>Work interactively at the command line of a compute node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Batch jobs</a:t>
            </a:r>
          </a:p>
          <a:p>
            <a:pPr lvl="1"/>
            <a:r>
              <a:rPr lang="en-US" dirty="0" smtClean="0"/>
              <a:t>Submit job that will be executed when resources are available</a:t>
            </a:r>
          </a:p>
          <a:p>
            <a:pPr lvl="1"/>
            <a:r>
              <a:rPr lang="en-US" dirty="0" smtClean="0"/>
              <a:t>Create a text file containing information about the job</a:t>
            </a:r>
          </a:p>
          <a:p>
            <a:pPr lvl="1"/>
            <a:r>
              <a:rPr lang="en-US" dirty="0" smtClean="0"/>
              <a:t>Submit the job file to a queue</a:t>
            </a:r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Job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 a supercomputer, jobs are scheduled rather than just run instantly at the command line</a:t>
            </a:r>
          </a:p>
          <a:p>
            <a:pPr lvl="1"/>
            <a:r>
              <a:rPr lang="en-US" dirty="0"/>
              <a:t>Shared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Jobs are put in a queue until resources are available</a:t>
            </a:r>
          </a:p>
          <a:p>
            <a:r>
              <a:rPr lang="en-US" dirty="0"/>
              <a:t>Need software that will distribute the jobs </a:t>
            </a:r>
            <a:r>
              <a:rPr lang="en-US" dirty="0" smtClean="0"/>
              <a:t>appropriately and </a:t>
            </a:r>
            <a:r>
              <a:rPr lang="en-US" dirty="0"/>
              <a:t>manage the </a:t>
            </a:r>
            <a:r>
              <a:rPr lang="en-US" dirty="0" smtClean="0"/>
              <a:t>resources</a:t>
            </a:r>
          </a:p>
          <a:p>
            <a:pPr lvl="1"/>
            <a:r>
              <a:rPr lang="en-US" dirty="0"/>
              <a:t>Simple Linux Utility for Resource Management (</a:t>
            </a:r>
            <a:r>
              <a:rPr lang="en-US" dirty="0" err="1"/>
              <a:t>Slurm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Keeps track of what nodes are busy/available, and what jobs are queued or running</a:t>
            </a:r>
          </a:p>
          <a:p>
            <a:pPr lvl="2"/>
            <a:r>
              <a:rPr lang="en-US" dirty="0"/>
              <a:t>Tells the resource manager when to run which job on the available resources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Partitions and ‘Quality of Services’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There are several ways to define where your job will run</a:t>
            </a:r>
          </a:p>
          <a:p>
            <a:r>
              <a:rPr lang="en-US" dirty="0" smtClean="0"/>
              <a:t>Partitions (basically a queue):</a:t>
            </a:r>
          </a:p>
          <a:p>
            <a:pPr lvl="1"/>
            <a:r>
              <a:rPr lang="en-US" dirty="0" smtClean="0"/>
              <a:t>Resources/hardware</a:t>
            </a:r>
          </a:p>
          <a:p>
            <a:r>
              <a:rPr lang="en-US" dirty="0" err="1" smtClean="0"/>
              <a:t>QoS</a:t>
            </a:r>
            <a:r>
              <a:rPr lang="en-US" dirty="0" smtClean="0">
                <a:sym typeface="Wingdings"/>
              </a:rPr>
              <a:t>:</a:t>
            </a:r>
            <a:endParaRPr lang="en-US" dirty="0" smtClean="0"/>
          </a:p>
          <a:p>
            <a:pPr lvl="1"/>
            <a:r>
              <a:rPr lang="en-US" dirty="0" smtClean="0"/>
              <a:t>Tells what the limits or characteristics of a job should be</a:t>
            </a:r>
          </a:p>
          <a:p>
            <a:pPr lvl="2"/>
            <a:r>
              <a:rPr lang="en-US" dirty="0" smtClean="0"/>
              <a:t>Maximum wall time</a:t>
            </a:r>
          </a:p>
          <a:p>
            <a:pPr lvl="2"/>
            <a:r>
              <a:rPr lang="en-US" dirty="0" smtClean="0"/>
              <a:t>Number of nodes</a:t>
            </a:r>
          </a:p>
          <a:p>
            <a:r>
              <a:rPr lang="en-US" dirty="0" smtClean="0"/>
              <a:t>One partition might have multiple </a:t>
            </a:r>
            <a:r>
              <a:rPr lang="en-US" dirty="0" err="1" smtClean="0"/>
              <a:t>QoS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 smtClean="0"/>
              <a:t>QoS</a:t>
            </a:r>
            <a:r>
              <a:rPr lang="en-US" dirty="0" smtClean="0"/>
              <a:t> might exist on multiple partitions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Partitions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65388"/>
              </p:ext>
            </p:extLst>
          </p:nvPr>
        </p:nvGraphicFramePr>
        <p:xfrm>
          <a:off x="980394" y="1241166"/>
          <a:ext cx="8371001" cy="4687890"/>
        </p:xfrm>
        <a:graphic>
          <a:graphicData uri="http://schemas.openxmlformats.org/drawingml/2006/table">
            <a:tbl>
              <a:tblPr/>
              <a:tblGrid>
                <a:gridCol w="1761283"/>
                <a:gridCol w="1848757"/>
                <a:gridCol w="1554265"/>
                <a:gridCol w="1537905"/>
                <a:gridCol w="1668791"/>
              </a:tblGrid>
              <a:tr h="6183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Partition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# of 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cores/node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shas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General Compute (Haswell)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380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sgpu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GPU-enabled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effectively 4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smem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High-memory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48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64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sknl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Phi (Knights Landing) </a:t>
                      </a:r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68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640017" y="1551802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Service</a:t>
            </a:r>
            <a:endParaRPr lang="en-US" dirty="0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991105" y="1489890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459676"/>
              </p:ext>
            </p:extLst>
          </p:nvPr>
        </p:nvGraphicFramePr>
        <p:xfrm>
          <a:off x="1146184" y="1489893"/>
          <a:ext cx="8182465" cy="4094531"/>
        </p:xfrm>
        <a:graphic>
          <a:graphicData uri="http://schemas.openxmlformats.org/drawingml/2006/table">
            <a:tbl>
              <a:tblPr/>
              <a:tblGrid>
                <a:gridCol w="2319044"/>
                <a:gridCol w="1640017"/>
                <a:gridCol w="1378775"/>
                <a:gridCol w="1364261"/>
                <a:gridCol w="1480368"/>
              </a:tblGrid>
              <a:tr h="4519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Maxwall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 jobs/user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nodes/user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56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normal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Default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Derived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from partition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debug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quick turnaround when 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H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32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jobs needing longer wall times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7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groups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who have contributed to the Summit 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4639"/>
            <a:ext cx="109220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Useful </a:t>
            </a:r>
            <a:r>
              <a:rPr lang="en-US" dirty="0" err="1" smtClean="0"/>
              <a:t>Slurm</a:t>
            </a:r>
            <a:r>
              <a:rPr lang="en-US" dirty="0" smtClean="0"/>
              <a:t> Commands - </a:t>
            </a:r>
            <a:r>
              <a:rPr lang="en-US" dirty="0" err="1" smtClean="0"/>
              <a:t>sbatch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sbatch</a:t>
            </a:r>
            <a:r>
              <a:rPr lang="en-US" dirty="0" smtClean="0"/>
              <a:t>:  submit a batch script to </a:t>
            </a:r>
            <a:r>
              <a:rPr lang="en-US" dirty="0" err="1" smtClean="0"/>
              <a:t>slurm</a:t>
            </a:r>
            <a:endParaRPr lang="en-US" dirty="0" smtClean="0"/>
          </a:p>
          <a:p>
            <a:r>
              <a:rPr lang="en-US" dirty="0" smtClean="0"/>
              <a:t>You can use a bunch of flag options in a batch script or on the command line</a:t>
            </a:r>
          </a:p>
          <a:p>
            <a:r>
              <a:rPr lang="en-US" dirty="0" smtClean="0"/>
              <a:t>Useful to put in script so have for future use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  <a:endParaRPr lang="en-US" dirty="0"/>
          </a:p>
          <a:p>
            <a:pPr marL="15237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test.sh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dirty="0" smtClean="0"/>
              <a:t>OR</a:t>
            </a:r>
          </a:p>
          <a:p>
            <a:pPr marL="15237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--partition=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shas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test.py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4483" y="5838036"/>
            <a:ext cx="4131852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sbatch.html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SBATCH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114277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#SBATCH &lt;options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&lt;options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114277" indent="0">
              <a:buNone/>
            </a:pPr>
            <a:endParaRPr lang="en-US" dirty="0" smtClean="0"/>
          </a:p>
          <a:p>
            <a:r>
              <a:rPr lang="en-US" dirty="0" smtClean="0"/>
              <a:t>Allocation: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--account=&lt;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account_no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 smtClean="0"/>
              <a:t>Partition: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--partition=&lt;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partition_name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 smtClean="0"/>
              <a:t>Sending emails: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--mail-type=&lt;type&gt;</a:t>
            </a:r>
          </a:p>
          <a:p>
            <a:r>
              <a:rPr lang="en-US" dirty="0" smtClean="0"/>
              <a:t>Email address: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--mail-user=&lt;user&gt;</a:t>
            </a:r>
          </a:p>
          <a:p>
            <a:r>
              <a:rPr lang="en-US" dirty="0" smtClean="0"/>
              <a:t>Number of nodes:	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nodes=&lt;nodes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Number of tasks:  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	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ntasks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=&lt;processes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Quality of service: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 smtClean="0"/>
              <a:t>Reservation: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--reservation=&lt;name&gt;</a:t>
            </a:r>
          </a:p>
          <a:p>
            <a:r>
              <a:rPr lang="en-US" dirty="0" smtClean="0"/>
              <a:t>Wall time: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--time=&lt;wall time&gt;</a:t>
            </a:r>
          </a:p>
          <a:p>
            <a:r>
              <a:rPr lang="en-US" dirty="0" smtClean="0"/>
              <a:t>Job Name: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--job-name=&lt;jobname&gt;</a:t>
            </a:r>
          </a:p>
          <a:p>
            <a:endParaRPr lang="en-US" sz="23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300" dirty="0">
                <a:latin typeface="Helvetica Neue" charset="0"/>
                <a:ea typeface="Helvetica Neue" charset="0"/>
                <a:cs typeface="Helvetica Neue" charset="0"/>
              </a:rPr>
              <a:t>FYI:  You do NOT actually type &lt;&gt; above – this designates something specific you as a user must enter about your job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7479" y="941508"/>
            <a:ext cx="4357887" cy="415483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sz="1900" dirty="0"/>
              <a:t>http://</a:t>
            </a:r>
            <a:r>
              <a:rPr lang="en-US" sz="1900" dirty="0" err="1"/>
              <a:t>slurm.schedmd.com</a:t>
            </a:r>
            <a:r>
              <a:rPr lang="en-US" sz="1900" dirty="0"/>
              <a:t>/</a:t>
            </a:r>
            <a:r>
              <a:rPr lang="en-US" sz="1900" dirty="0" err="1"/>
              <a:t>sbatch.html</a:t>
            </a:r>
            <a:endParaRPr lang="en-US" sz="19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on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Make sure you load the appropriate </a:t>
            </a:r>
            <a:r>
              <a:rPr lang="en-US" dirty="0" err="1" smtClean="0"/>
              <a:t>slurm</a:t>
            </a:r>
            <a:r>
              <a:rPr lang="en-US" dirty="0" smtClean="0"/>
              <a:t> module – if on a Login Node:</a:t>
            </a:r>
          </a:p>
          <a:p>
            <a:pPr marL="152371" indent="0">
              <a:buNone/>
            </a:pPr>
            <a:endParaRPr lang="en-US" dirty="0" smtClean="0"/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module load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ml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/summit #shorthand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761849" indent="-609479"/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on </a:t>
            </a:r>
            <a:r>
              <a:rPr lang="en-US" dirty="0" smtClean="0"/>
              <a:t>an </a:t>
            </a:r>
            <a:r>
              <a:rPr lang="en-US" dirty="0" err="1" smtClean="0"/>
              <a:t>scompile</a:t>
            </a:r>
            <a:r>
              <a:rPr lang="en-US" dirty="0" smtClean="0"/>
              <a:t> node, this is not needed and will return an error.</a:t>
            </a:r>
            <a:endParaRPr lang="en-US" dirty="0">
              <a:latin typeface="Helvetica Neue" charset="0"/>
            </a:endParaRPr>
          </a:p>
          <a:p>
            <a:pPr marL="761849" indent="-609479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After you run this command you can run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sbatch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to submit jobs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Blanca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If you are a Blanca user, you need an RC account, but not an allocation</a:t>
            </a:r>
          </a:p>
          <a:p>
            <a:r>
              <a:rPr lang="en-US" dirty="0" smtClean="0"/>
              <a:t>To run jobs as a Blanca user, once you’ve logged into a login node, load the Blanca </a:t>
            </a:r>
            <a:r>
              <a:rPr lang="en-US" dirty="0" err="1" smtClean="0"/>
              <a:t>slurm</a:t>
            </a:r>
            <a:r>
              <a:rPr lang="en-US" dirty="0" smtClean="0"/>
              <a:t> module</a:t>
            </a:r>
          </a:p>
          <a:p>
            <a:endParaRPr lang="en-US" dirty="0"/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&lt;group-identifier&gt;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high priority access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low-priority access</a:t>
            </a:r>
          </a:p>
          <a:p>
            <a:endParaRPr lang="en-US" dirty="0" smtClean="0"/>
          </a:p>
          <a:p>
            <a:r>
              <a:rPr lang="en-US" dirty="0" smtClean="0"/>
              <a:t>Only certain users have access to Blanca – paid service</a:t>
            </a:r>
          </a:p>
          <a:p>
            <a:r>
              <a:rPr lang="en-US" dirty="0" smtClean="0"/>
              <a:t>If you are unsure, you can ask your advisor or RC</a:t>
            </a:r>
          </a:p>
          <a:p>
            <a:pPr lvl="1"/>
            <a:r>
              <a:rPr lang="en-US" dirty="0" smtClean="0"/>
              <a:t>But likely if you are unsure you don’t have access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9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PetaLibrary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500" dirty="0"/>
              <a:t>To access the </a:t>
            </a:r>
            <a:r>
              <a:rPr lang="en-US" sz="3500" dirty="0" err="1"/>
              <a:t>PetaLibrary</a:t>
            </a:r>
            <a:r>
              <a:rPr lang="en-US" sz="3500" dirty="0"/>
              <a:t>, you login in to one our RC’s login nodes as normal</a:t>
            </a:r>
          </a:p>
          <a:p>
            <a:pPr marL="0" indent="0">
              <a:buNone/>
            </a:pPr>
            <a:endParaRPr lang="en-US" sz="3500" dirty="0"/>
          </a:p>
          <a:p>
            <a:r>
              <a:rPr lang="en-US" sz="3500" dirty="0"/>
              <a:t>Then you cd to either /work/&lt;</a:t>
            </a:r>
            <a:r>
              <a:rPr lang="en-US" sz="3500" dirty="0" err="1"/>
              <a:t>groupname</a:t>
            </a:r>
            <a:r>
              <a:rPr lang="en-US" sz="3500" dirty="0"/>
              <a:t>&gt; or /archive/&lt;</a:t>
            </a:r>
            <a:r>
              <a:rPr lang="en-US" sz="3500" dirty="0" err="1"/>
              <a:t>groupname</a:t>
            </a:r>
            <a:r>
              <a:rPr lang="en-US" sz="3500" dirty="0"/>
              <a:t>&gt;, depending on your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&lt;</a:t>
            </a:r>
            <a:r>
              <a:rPr lang="en-US" sz="3500" dirty="0" err="1"/>
              <a:t>groupname</a:t>
            </a:r>
            <a:r>
              <a:rPr lang="en-US" sz="3500" dirty="0"/>
              <a:t>&gt; is the name set for your group when you set up the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You do not include the &lt;&gt;</a:t>
            </a:r>
          </a:p>
          <a:p>
            <a:r>
              <a:rPr lang="en-US" sz="3500" dirty="0"/>
              <a:t>Only certain users have access to </a:t>
            </a:r>
            <a:r>
              <a:rPr lang="en-US" sz="3500" dirty="0" err="1"/>
              <a:t>PetaLibrary</a:t>
            </a:r>
            <a:r>
              <a:rPr lang="en-US" sz="3500" dirty="0"/>
              <a:t> – paid service</a:t>
            </a:r>
          </a:p>
          <a:p>
            <a:r>
              <a:rPr lang="en-US" sz="3500" dirty="0"/>
              <a:t>If you are unsure, you can ask your advisor or RC</a:t>
            </a:r>
          </a:p>
          <a:p>
            <a:pPr lvl="1"/>
            <a:r>
              <a:rPr lang="en-US" sz="3500" dirty="0"/>
              <a:t>But likely if you are unsure you don’t have access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RC?</a:t>
            </a:r>
          </a:p>
          <a:p>
            <a:r>
              <a:rPr lang="en-US" dirty="0" smtClean="0"/>
              <a:t>Steps to get access to our systems</a:t>
            </a:r>
          </a:p>
          <a:p>
            <a:pPr lvl="1"/>
            <a:r>
              <a:rPr lang="en-US" dirty="0" smtClean="0"/>
              <a:t>Accounts</a:t>
            </a:r>
          </a:p>
          <a:p>
            <a:pPr lvl="1"/>
            <a:r>
              <a:rPr lang="en-US" dirty="0" smtClean="0"/>
              <a:t>Two-factor authentication</a:t>
            </a:r>
          </a:p>
          <a:p>
            <a:pPr lvl="1"/>
            <a:r>
              <a:rPr lang="en-US" dirty="0" smtClean="0"/>
              <a:t>Allocations</a:t>
            </a:r>
          </a:p>
          <a:p>
            <a:pPr lvl="1"/>
            <a:r>
              <a:rPr lang="en-US" dirty="0" smtClean="0"/>
              <a:t>Logging in</a:t>
            </a:r>
          </a:p>
          <a:p>
            <a:r>
              <a:rPr lang="en-US" dirty="0" smtClean="0"/>
              <a:t>Navigating our systems</a:t>
            </a:r>
          </a:p>
          <a:p>
            <a:pPr lvl="1"/>
            <a:r>
              <a:rPr lang="en-US" dirty="0" smtClean="0"/>
              <a:t>Storage spaces</a:t>
            </a:r>
          </a:p>
          <a:p>
            <a:pPr lvl="1"/>
            <a:r>
              <a:rPr lang="en-US" dirty="0" smtClean="0"/>
              <a:t>Data transfer - Globus</a:t>
            </a:r>
          </a:p>
          <a:p>
            <a:pPr lvl="1"/>
            <a:r>
              <a:rPr lang="en-US" dirty="0" smtClean="0"/>
              <a:t>Software</a:t>
            </a:r>
          </a:p>
          <a:p>
            <a:r>
              <a:rPr lang="en-US" dirty="0" smtClean="0"/>
              <a:t>Running jobs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7" y="2798899"/>
            <a:ext cx="8191532" cy="1143000"/>
          </a:xfrm>
        </p:spPr>
        <p:txBody>
          <a:bodyPr/>
          <a:lstStyle/>
          <a:p>
            <a:pPr algn="ctr"/>
            <a:r>
              <a:rPr lang="en-US" dirty="0" smtClean="0"/>
              <a:t>Practice Examples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 Your First Job!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Submit a </a:t>
            </a:r>
            <a:r>
              <a:rPr lang="en-US" dirty="0" err="1" smtClean="0"/>
              <a:t>slurm</a:t>
            </a:r>
            <a:r>
              <a:rPr lang="en-US" dirty="0" smtClean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should run the Unix “hostname” command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will be submitted from a bash script named </a:t>
            </a:r>
            <a:r>
              <a:rPr lang="en-US" dirty="0" err="1" smtClean="0"/>
              <a:t>hostname_summit.sh</a:t>
            </a: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will run on 1 </a:t>
            </a:r>
            <a:r>
              <a:rPr lang="en-US" dirty="0" smtClean="0"/>
              <a:t>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We will request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Run from the debug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Run on the </a:t>
            </a:r>
            <a:r>
              <a:rPr lang="en-US" dirty="0" err="1" smtClean="0"/>
              <a:t>shas</a:t>
            </a:r>
            <a:r>
              <a:rPr lang="en-US" dirty="0" smtClean="0"/>
              <a:t> partition</a:t>
            </a:r>
          </a:p>
          <a:p>
            <a:pPr marL="761849" indent="-609479">
              <a:buFont typeface="+mj-lt"/>
              <a:buAutoNum type="arabicPeriod"/>
            </a:pPr>
            <a:endParaRPr lang="en-US" dirty="0"/>
          </a:p>
          <a:p>
            <a:pPr marL="152371" indent="0">
              <a:buNone/>
            </a:pP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1"/>
            <a:ext cx="10922043" cy="61601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Hostname_summit.sh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009403"/>
            <a:ext cx="10922043" cy="5441584"/>
          </a:xfrm>
        </p:spPr>
        <p:txBody>
          <a:bodyPr>
            <a:normAutofit fontScale="70000" lnSpcReduction="20000"/>
          </a:bodyPr>
          <a:lstStyle/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--nodes=1                      # Number of requested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--time=0:01:00                 # Max wall time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=debug                    # Specify debug QOS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--partition=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        # Specify Summit 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--output=hostname_%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# Rename standard output file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hostname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5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9" y="1600201"/>
            <a:ext cx="10028895" cy="468849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Load up the </a:t>
            </a:r>
            <a:r>
              <a:rPr lang="en-US" dirty="0" err="1" smtClean="0"/>
              <a:t>slurm</a:t>
            </a:r>
            <a:r>
              <a:rPr lang="en-US" dirty="0" smtClean="0"/>
              <a:t> module</a:t>
            </a: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  module load 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endParaRPr lang="en-US" dirty="0" smtClean="0"/>
          </a:p>
          <a:p>
            <a:pPr marL="152371" indent="0">
              <a:buNone/>
            </a:pPr>
            <a:endParaRPr lang="en-US" dirty="0"/>
          </a:p>
          <a:p>
            <a:r>
              <a:rPr lang="en-US" dirty="0" smtClean="0"/>
              <a:t>Submit </a:t>
            </a:r>
            <a:r>
              <a:rPr lang="en-US" dirty="0"/>
              <a:t>the job:</a:t>
            </a:r>
          </a:p>
          <a:p>
            <a:pPr marL="548532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batch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hostname_summit.sh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Check output</a:t>
            </a:r>
            <a:endParaRPr lang="en-US" sz="2500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/>
          </a:p>
          <a:p>
            <a:pPr marL="548532" lvl="1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</a:t>
            </a:r>
            <a:r>
              <a:rPr lang="en-US" dirty="0" err="1" smtClean="0"/>
              <a:t>slurm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 smtClean="0"/>
              <a:t>squeue</a:t>
            </a:r>
            <a:endParaRPr lang="en-US" b="1" dirty="0" smtClean="0"/>
          </a:p>
          <a:p>
            <a:pPr lvl="1"/>
            <a:r>
              <a:rPr lang="en-US" dirty="0" smtClean="0"/>
              <a:t>View information about jobs located in the </a:t>
            </a:r>
            <a:r>
              <a:rPr lang="en-US" dirty="0" err="1" smtClean="0"/>
              <a:t>slurm</a:t>
            </a:r>
            <a:r>
              <a:rPr lang="en-US" dirty="0" smtClean="0"/>
              <a:t> scheduling queue</a:t>
            </a:r>
          </a:p>
          <a:p>
            <a:r>
              <a:rPr lang="en-US" dirty="0" smtClean="0"/>
              <a:t>OPTIONS:</a:t>
            </a:r>
          </a:p>
          <a:p>
            <a:pPr lvl="1"/>
            <a:r>
              <a:rPr lang="en-US" dirty="0" smtClean="0"/>
              <a:t>User: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-u &lt;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user_list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lvl="1"/>
            <a:r>
              <a:rPr lang="en-US" dirty="0" smtClean="0"/>
              <a:t>Queues: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=&lt;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qos_list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EXAMPLE:</a:t>
            </a:r>
          </a:p>
          <a:p>
            <a:pPr marL="152371" indent="0">
              <a:buNone/>
            </a:pP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900" dirty="0" err="1">
                <a:latin typeface="Courier New" charset="0"/>
                <a:ea typeface="Courier New" charset="0"/>
                <a:cs typeface="Courier New" charset="0"/>
              </a:rPr>
              <a:t>squeue</a:t>
            </a: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 –-</a:t>
            </a:r>
            <a:r>
              <a:rPr lang="en-US" sz="2900" dirty="0" err="1">
                <a:latin typeface="Courier New" charset="0"/>
                <a:ea typeface="Courier New" charset="0"/>
                <a:cs typeface="Courier New" charset="0"/>
              </a:rPr>
              <a:t>qos</a:t>
            </a: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=debug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10677" y="5838036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62" y="274639"/>
            <a:ext cx="9585879" cy="76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62" y="1197737"/>
            <a:ext cx="9585879" cy="509095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Submit a </a:t>
            </a:r>
            <a:r>
              <a:rPr lang="en-US" dirty="0" err="1" smtClean="0"/>
              <a:t>slurm</a:t>
            </a:r>
            <a:r>
              <a:rPr lang="en-US" dirty="0" smtClean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should run first the </a:t>
            </a:r>
            <a:r>
              <a:rPr lang="en-US" dirty="0" err="1" smtClean="0"/>
              <a:t>whoami</a:t>
            </a:r>
            <a:r>
              <a:rPr lang="en-US" dirty="0" smtClean="0"/>
              <a:t> command, then the Unix “sleep” command for 30 seconds, then the hostname command</a:t>
            </a:r>
          </a:p>
          <a:p>
            <a:pPr lvl="1"/>
            <a:r>
              <a:rPr lang="en-US" dirty="0" smtClean="0"/>
              <a:t>Syntax for these Unix commands are below: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whoami</a:t>
            </a:r>
            <a:endParaRPr lang="de-DE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sleep</a:t>
            </a:r>
            <a:r>
              <a:rPr lang="de-DE" sz="2700" dirty="0">
                <a:latin typeface="Courier" charset="0"/>
                <a:ea typeface="Courier" charset="0"/>
                <a:cs typeface="Courier" charset="0"/>
              </a:rPr>
              <a:t> 30</a:t>
            </a: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hostname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10677" y="5838036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62" y="274639"/>
            <a:ext cx="9585879" cy="76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59" y="1197737"/>
            <a:ext cx="11098465" cy="5090955"/>
          </a:xfrm>
        </p:spPr>
        <p:txBody>
          <a:bodyPr>
            <a:normAutofit fontScale="92500" lnSpcReduction="20000"/>
          </a:bodyPr>
          <a:lstStyle/>
          <a:p>
            <a:r>
              <a:rPr lang="en-US" sz="2900" dirty="0"/>
              <a:t>Submit a </a:t>
            </a:r>
            <a:r>
              <a:rPr lang="en-US" sz="2900" dirty="0" err="1"/>
              <a:t>slurm</a:t>
            </a:r>
            <a:r>
              <a:rPr lang="en-US" sz="2900" dirty="0"/>
              <a:t> job with the following instructions:</a:t>
            </a:r>
          </a:p>
          <a:p>
            <a:pPr marL="0" indent="0">
              <a:buNone/>
            </a:pPr>
            <a:endParaRPr lang="en-US" sz="2900" dirty="0"/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The job will be submitted from a bash script named </a:t>
            </a:r>
            <a:r>
              <a:rPr lang="en-US" sz="2900" dirty="0" err="1"/>
              <a:t>sleep.sh</a:t>
            </a:r>
            <a:endParaRPr lang="en-US" sz="2900" dirty="0"/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The job will run on 1 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Request a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Run the job from the normal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Run the job from the Summit </a:t>
            </a:r>
            <a:r>
              <a:rPr lang="en-US" sz="2900" dirty="0" err="1"/>
              <a:t>haswell</a:t>
            </a:r>
            <a:r>
              <a:rPr lang="en-US" sz="2900" dirty="0"/>
              <a:t> partition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Name your job </a:t>
            </a:r>
            <a:r>
              <a:rPr lang="en-US" sz="2900" dirty="0">
                <a:ea typeface="Courier" charset="0"/>
                <a:cs typeface="Courier" charset="0"/>
              </a:rPr>
              <a:t>sleep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Email yourself the results at the end of the job run</a:t>
            </a:r>
          </a:p>
          <a:p>
            <a:pPr lvl="1"/>
            <a:r>
              <a:rPr lang="en-US" sz="2900" dirty="0"/>
              <a:t>Hint:  This requires two SBATCH directives to do this – see link at top of this slide</a:t>
            </a:r>
          </a:p>
          <a:p>
            <a:pPr marL="152371" indent="0">
              <a:buNone/>
            </a:pP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793907" y="112344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1"/>
            <a:ext cx="10922043" cy="556635"/>
          </a:xfrm>
        </p:spPr>
        <p:txBody>
          <a:bodyPr>
            <a:normAutofit fontScale="90000"/>
          </a:bodyPr>
          <a:lstStyle/>
          <a:p>
            <a:r>
              <a:rPr lang="en-US" smtClean="0"/>
              <a:t>Sleep.sh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10" y="1009405"/>
            <a:ext cx="11301351" cy="5146699"/>
          </a:xfrm>
        </p:spPr>
        <p:txBody>
          <a:bodyPr>
            <a:normAutofit fontScale="40000" lnSpcReduction="20000"/>
          </a:bodyPr>
          <a:lstStyle/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--nodes=1                               # Number of requested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--time=0:01:00                          # Max 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=normal                            # Specify normal QOS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--partition=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                 # Specify Summit GPU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--output=sleep_%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                   # Rename standard output file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--job-name=sleep                        # Job submission name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--mail-type=end                         # Email you when the job ends 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###SBATCH --mail-user=&lt;user&gt;@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colorado.edu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       # Email address to send to      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whoami</a:t>
            </a: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sleep 30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hostname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Running an external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run a </a:t>
            </a:r>
            <a:r>
              <a:rPr lang="en-US" dirty="0" err="1" smtClean="0"/>
              <a:t>Matlab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We will run </a:t>
            </a:r>
            <a:r>
              <a:rPr lang="en-US" smtClean="0"/>
              <a:t>the bash </a:t>
            </a:r>
            <a:r>
              <a:rPr lang="en-US" dirty="0" smtClean="0"/>
              <a:t>script </a:t>
            </a:r>
            <a:r>
              <a:rPr lang="en-US" dirty="0" err="1" smtClean="0"/>
              <a:t>matlab.sh</a:t>
            </a:r>
            <a:endParaRPr lang="en-US" dirty="0" smtClean="0"/>
          </a:p>
          <a:p>
            <a:r>
              <a:rPr lang="en-US" dirty="0" smtClean="0"/>
              <a:t>This script calls and runs </a:t>
            </a:r>
            <a:r>
              <a:rPr lang="en-US" dirty="0" err="1" smtClean="0"/>
              <a:t>matlab_tic.m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9" y="1600201"/>
            <a:ext cx="10028895" cy="4688491"/>
          </a:xfrm>
        </p:spPr>
        <p:txBody>
          <a:bodyPr>
            <a:normAutofit/>
          </a:bodyPr>
          <a:lstStyle/>
          <a:p>
            <a:pPr marL="152371" indent="0">
              <a:buNone/>
            </a:pPr>
            <a:endParaRPr lang="en-US" dirty="0"/>
          </a:p>
          <a:p>
            <a:r>
              <a:rPr lang="en-US" dirty="0" smtClean="0"/>
              <a:t>Submit </a:t>
            </a:r>
            <a:r>
              <a:rPr lang="en-US" dirty="0"/>
              <a:t>the job:</a:t>
            </a:r>
          </a:p>
          <a:p>
            <a:pPr marL="548532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matlab.sh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Check output</a:t>
            </a:r>
            <a:endParaRPr lang="en-US" sz="2500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/>
          </a:p>
          <a:p>
            <a:pPr marL="548532" lvl="1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Research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Provide services for researchers that include:</a:t>
            </a:r>
          </a:p>
          <a:p>
            <a:pPr lvl="1"/>
            <a:r>
              <a:rPr lang="en-US" dirty="0" smtClean="0"/>
              <a:t>Large scale computing</a:t>
            </a:r>
          </a:p>
          <a:p>
            <a:pPr lvl="1"/>
            <a:r>
              <a:rPr lang="en-US" dirty="0" smtClean="0"/>
              <a:t>Data storage</a:t>
            </a:r>
          </a:p>
          <a:p>
            <a:pPr lvl="1"/>
            <a:r>
              <a:rPr lang="en-US" dirty="0" smtClean="0"/>
              <a:t>High speed data transfer</a:t>
            </a:r>
          </a:p>
          <a:p>
            <a:pPr lvl="1"/>
            <a:r>
              <a:rPr lang="en-US" dirty="0" smtClean="0"/>
              <a:t>Data management support</a:t>
            </a:r>
          </a:p>
          <a:p>
            <a:pPr lvl="1"/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Training</a:t>
            </a:r>
          </a:p>
          <a:p>
            <a:endParaRPr lang="en-US" dirty="0"/>
          </a:p>
          <a:p>
            <a:r>
              <a:rPr lang="en-US" dirty="0" smtClean="0"/>
              <a:t>We are likely best known for:</a:t>
            </a:r>
          </a:p>
          <a:p>
            <a:pPr lvl="1"/>
            <a:r>
              <a:rPr lang="en-US" dirty="0" smtClean="0"/>
              <a:t>Summit Supercomputer</a:t>
            </a:r>
          </a:p>
          <a:p>
            <a:pPr lvl="1"/>
            <a:r>
              <a:rPr lang="en-US" dirty="0" err="1" smtClean="0"/>
              <a:t>PetaLibrary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8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6"/>
            <a:ext cx="10922043" cy="378505"/>
          </a:xfrm>
        </p:spPr>
        <p:txBody>
          <a:bodyPr>
            <a:normAutofit fontScale="90000"/>
          </a:bodyPr>
          <a:lstStyle/>
          <a:p>
            <a:r>
              <a:rPr lang="en-US" smtClean="0"/>
              <a:t>Matlab.sh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866900"/>
            <a:ext cx="10922043" cy="5421791"/>
          </a:xfrm>
        </p:spPr>
        <p:txBody>
          <a:bodyPr>
            <a:noAutofit/>
          </a:bodyPr>
          <a:lstStyle/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--nodes=1                       # Number of requested nodes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--time=0:02:00                  # Max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=debug                     # Specify debug QOS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--partition=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               # Specify Summit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nodes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--output=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_%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         # Output file name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Load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module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Run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without a GUI</a:t>
            </a:r>
          </a:p>
          <a:p>
            <a:pPr marL="152371" indent="0"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nodisplay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nodesktop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-r "clear;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matlab_tic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;"</a:t>
            </a:r>
            <a:endParaRPr lang="en-US" sz="1600" dirty="0"/>
          </a:p>
          <a:p>
            <a:pPr marL="548532" lvl="1" indent="0">
              <a:buNone/>
            </a:pP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5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102" y="274639"/>
            <a:ext cx="9517639" cy="76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02" y="1197737"/>
            <a:ext cx="11452145" cy="509095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Submit a </a:t>
            </a:r>
            <a:r>
              <a:rPr lang="en-US" dirty="0" err="1"/>
              <a:t>slurm</a:t>
            </a:r>
            <a:r>
              <a:rPr lang="en-US" dirty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Create an R program called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R_program.R</a:t>
            </a:r>
            <a:r>
              <a:rPr lang="en-US" dirty="0"/>
              <a:t> that creates a vector called “planets” and then list the planets in the vector</a:t>
            </a:r>
          </a:p>
          <a:p>
            <a:pPr lvl="1"/>
            <a:r>
              <a:rPr lang="en-US" sz="2800" dirty="0"/>
              <a:t>Syntax: 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planets -&gt; planets &lt;- c("Mercury", "Venus", "Earth", "Mars", "Jupiter", "Saturn", "Uranus", "Neptune", "Pluto") 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Print off the vector</a:t>
            </a:r>
          </a:p>
          <a:p>
            <a:pPr lvl="1"/>
            <a:r>
              <a:rPr lang="en-US" sz="2800" dirty="0"/>
              <a:t>Syntax: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Create a bash script called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R_code.sh</a:t>
            </a:r>
            <a:r>
              <a:rPr lang="en-US" dirty="0"/>
              <a:t> that runs the R script</a:t>
            </a:r>
          </a:p>
          <a:p>
            <a:pPr lvl="1"/>
            <a:r>
              <a:rPr lang="en-US" sz="2800" dirty="0"/>
              <a:t>Syntax: 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Rscript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R_program.R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will run on 1 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We will request a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Specify the debug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Specify the </a:t>
            </a:r>
            <a:r>
              <a:rPr lang="en-US" dirty="0" err="1"/>
              <a:t>shas</a:t>
            </a:r>
            <a:r>
              <a:rPr lang="en-US" dirty="0"/>
              <a:t> partition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output will be put in a file called R_code_%</a:t>
            </a:r>
            <a:r>
              <a:rPr lang="en-US" dirty="0" err="1"/>
              <a:t>j.out</a:t>
            </a:r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Don’t forget to load the R module!  </a:t>
            </a:r>
          </a:p>
          <a:p>
            <a:pPr marL="152371" indent="0">
              <a:buNone/>
            </a:pPr>
            <a:endParaRPr lang="en-US" dirty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8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– </a:t>
            </a:r>
            <a:r>
              <a:rPr lang="en-US" smtClean="0"/>
              <a:t>R_code.sh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712893"/>
            <a:ext cx="10649803" cy="4443211"/>
          </a:xfrm>
        </p:spPr>
        <p:txBody>
          <a:bodyPr>
            <a:normAutofit fontScale="40000" lnSpcReduction="20000"/>
          </a:bodyPr>
          <a:lstStyle/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--nodes=1                               # Number of requested nodes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--time=0:01:00                          # Max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=debug                             # Specify debug QOS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--partition=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                        # Specify Summit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nodes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--output=R_code_%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                  # Output file name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Load the R module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module load R/3.3.0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Run R Script</a:t>
            </a:r>
          </a:p>
          <a:p>
            <a:pPr marL="152371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Rscript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R_program.R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1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– </a:t>
            </a:r>
            <a:r>
              <a:rPr lang="en-US" dirty="0" err="1" smtClean="0"/>
              <a:t>R_program.R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712893"/>
            <a:ext cx="11223008" cy="4443211"/>
          </a:xfrm>
        </p:spPr>
        <p:txBody>
          <a:bodyPr>
            <a:normAutofit/>
          </a:bodyPr>
          <a:lstStyle/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#Simple R code example by Shelley Knuth 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shelley.knuth@colorado.edu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152371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 Create vector</a:t>
            </a: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planets &lt;- c("Mercury", "Venus", "Earth", "Mars", "Jupiter", "Saturn", "Uranus", "Neptune", "Pluto")</a:t>
            </a:r>
          </a:p>
          <a:p>
            <a:pPr marL="152371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 Print off vector</a:t>
            </a: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jobs!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want our job to run in the background</a:t>
            </a:r>
          </a:p>
          <a:p>
            <a:r>
              <a:rPr lang="en-US" dirty="0" smtClean="0"/>
              <a:t>Sometimes we want to work in program in real time</a:t>
            </a:r>
          </a:p>
          <a:p>
            <a:r>
              <a:rPr lang="en-US" dirty="0" smtClean="0"/>
              <a:t>For example,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Let’s run an interactive </a:t>
            </a:r>
            <a:r>
              <a:rPr lang="en-US" dirty="0" err="1" smtClean="0"/>
              <a:t>Matlab</a:t>
            </a:r>
            <a:r>
              <a:rPr lang="en-US" dirty="0" smtClean="0"/>
              <a:t> job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 this example we’ll use X windows to access the </a:t>
            </a:r>
            <a:r>
              <a:rPr lang="en-US" dirty="0" err="1" smtClean="0"/>
              <a:t>Matlab</a:t>
            </a:r>
            <a:r>
              <a:rPr lang="en-US" dirty="0" smtClean="0"/>
              <a:t> GUI</a:t>
            </a:r>
          </a:p>
          <a:p>
            <a:r>
              <a:rPr lang="en-US" dirty="0" smtClean="0"/>
              <a:t>To do this, we are going to log out and log back in</a:t>
            </a:r>
          </a:p>
          <a:p>
            <a:pPr lvl="1"/>
            <a:r>
              <a:rPr lang="en-US" dirty="0" smtClean="0"/>
              <a:t>Only necessary for demo</a:t>
            </a:r>
          </a:p>
          <a:p>
            <a:pPr lvl="1"/>
            <a:r>
              <a:rPr lang="en-US" dirty="0" smtClean="0"/>
              <a:t>Need to add something to the sign in process</a:t>
            </a:r>
          </a:p>
          <a:p>
            <a:pPr marL="548532" lvl="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Mac Users: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693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-X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hlinkClick r:id="rId2"/>
              </a:rPr>
              <a:t>username@login.rc.colorado.edu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6930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74037" lvl="1" indent="-317436">
              <a:buClr>
                <a:schemeClr val="accent1"/>
              </a:buClr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Windows Users, must set up X-forwarding through your SSH client program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52875" indent="-296275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Also must have an X-server package on your laptop</a:t>
            </a: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Xming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for Windows or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XQuartz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for Mac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7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To work with </a:t>
            </a:r>
            <a:r>
              <a:rPr lang="en-US" dirty="0" err="1" smtClean="0"/>
              <a:t>Matlab</a:t>
            </a:r>
            <a:r>
              <a:rPr lang="en-US" dirty="0" smtClean="0"/>
              <a:t> interactively, we’re going to request some time from the supercomputer</a:t>
            </a:r>
          </a:p>
          <a:p>
            <a:r>
              <a:rPr lang="en-US" dirty="0" smtClean="0"/>
              <a:t>When the resources become available then we will start up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Commands to run: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module load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sinteractive</a:t>
            </a:r>
            <a:r>
              <a:rPr lang="en-US" sz="2900">
                <a:latin typeface="Courier" charset="0"/>
                <a:ea typeface="Courier" charset="0"/>
                <a:cs typeface="Courier" charset="0"/>
              </a:rPr>
              <a:t> --qos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=debug --time=00:05:00</a:t>
            </a:r>
          </a:p>
          <a:p>
            <a:pPr marL="152371" indent="0">
              <a:buNone/>
            </a:pPr>
            <a:r>
              <a:rPr lang="en-US" dirty="0" smtClean="0"/>
              <a:t>Once we receive a prompt, then:</a:t>
            </a:r>
          </a:p>
          <a:p>
            <a:pPr marL="152371" indent="0">
              <a:buNone/>
            </a:pP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endParaRPr lang="en-US" sz="29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endParaRPr lang="en-US" sz="29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900" dirty="0">
                <a:latin typeface="Helvetica Neue" charset="0"/>
                <a:ea typeface="Helvetica Neue" charset="0"/>
                <a:cs typeface="Helvetica Neue" charset="0"/>
              </a:rPr>
              <a:t>Once we finish we must exit!</a:t>
            </a:r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endParaRPr lang="en-US" dirty="0" smtClean="0"/>
          </a:p>
          <a:p>
            <a:r>
              <a:rPr lang="en-US" dirty="0" smtClean="0"/>
              <a:t>Twitter:  @</a:t>
            </a:r>
            <a:r>
              <a:rPr lang="en-US" dirty="0" err="1" smtClean="0"/>
              <a:t>CUBoulderRC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Link to survey on this topic:  </a:t>
            </a:r>
          </a:p>
          <a:p>
            <a:pPr marL="152371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://tinyurl.com/curc-survey16</a:t>
            </a:r>
            <a:r>
              <a:rPr lang="en-US" dirty="0"/>
              <a:t> 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github.com/ResearchComputing/New_User_Seminar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Would I Use Summit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Research Computing is more than just Summit</a:t>
            </a:r>
          </a:p>
          <a:p>
            <a:r>
              <a:rPr lang="en-US" dirty="0" smtClean="0"/>
              <a:t>But it is what we are most known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So </a:t>
            </a:r>
            <a:r>
              <a:rPr lang="en-US" dirty="0" smtClean="0"/>
              <a:t>what would you use Summit For?</a:t>
            </a:r>
          </a:p>
          <a:p>
            <a:pPr lvl="1"/>
            <a:r>
              <a:rPr lang="en-US" dirty="0" smtClean="0"/>
              <a:t>Solving large problems that require more:</a:t>
            </a:r>
          </a:p>
          <a:p>
            <a:pPr lvl="2"/>
            <a:r>
              <a:rPr lang="en-US" dirty="0" smtClean="0"/>
              <a:t>Memory than you have on your personal computer</a:t>
            </a:r>
          </a:p>
          <a:p>
            <a:pPr lvl="2"/>
            <a:r>
              <a:rPr lang="en-US" dirty="0" smtClean="0"/>
              <a:t>Cores/nodes/power than you have on your personal computer</a:t>
            </a:r>
          </a:p>
          <a:p>
            <a:pPr lvl="1"/>
            <a:r>
              <a:rPr lang="en-US" dirty="0" smtClean="0"/>
              <a:t>High performance GPU computing</a:t>
            </a:r>
            <a:endParaRPr lang="en-US" dirty="0" smtClean="0"/>
          </a:p>
          <a:p>
            <a:pPr lvl="1"/>
            <a:r>
              <a:rPr lang="en-US" dirty="0" smtClean="0"/>
              <a:t>High memory </a:t>
            </a:r>
            <a:r>
              <a:rPr lang="en-US" dirty="0" smtClean="0"/>
              <a:t>jobs</a:t>
            </a:r>
          </a:p>
          <a:p>
            <a:pPr lvl="1"/>
            <a:r>
              <a:rPr lang="en-US" dirty="0" smtClean="0"/>
              <a:t>Visualization rendering</a:t>
            </a:r>
            <a:endParaRPr lang="en-US" dirty="0" smtClean="0"/>
          </a:p>
          <a:p>
            <a:r>
              <a:rPr lang="en-US" dirty="0" smtClean="0"/>
              <a:t>Not a place for:</a:t>
            </a:r>
          </a:p>
          <a:p>
            <a:pPr lvl="1"/>
            <a:r>
              <a:rPr lang="en-US" dirty="0" smtClean="0"/>
              <a:t>Large data storage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1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Hardware - Summit Supercomputer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10" y="1621415"/>
            <a:ext cx="6665687" cy="485601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450+ compute nodes (Intel Xeon Haswell)</a:t>
            </a:r>
          </a:p>
          <a:p>
            <a:pPr>
              <a:defRPr/>
            </a:pPr>
            <a:r>
              <a:rPr lang="en-US" dirty="0"/>
              <a:t>24 cores per node</a:t>
            </a:r>
          </a:p>
          <a:p>
            <a:pPr>
              <a:defRPr/>
            </a:pPr>
            <a:r>
              <a:rPr lang="en-US" dirty="0"/>
              <a:t>11,400 total cores</a:t>
            </a:r>
          </a:p>
          <a:p>
            <a:pPr>
              <a:defRPr/>
            </a:pPr>
            <a:r>
              <a:rPr lang="en-US" dirty="0"/>
              <a:t>Omni-Path network</a:t>
            </a:r>
          </a:p>
          <a:p>
            <a:pPr>
              <a:defRPr/>
            </a:pPr>
            <a:r>
              <a:rPr lang="en-US" dirty="0"/>
              <a:t>1.2 PB scratch storage</a:t>
            </a:r>
          </a:p>
          <a:p>
            <a:pPr>
              <a:defRPr/>
            </a:pPr>
            <a:r>
              <a:rPr lang="en-US" dirty="0"/>
              <a:t>GPFS File system</a:t>
            </a:r>
          </a:p>
          <a:p>
            <a:pPr>
              <a:defRPr/>
            </a:pPr>
            <a:r>
              <a:rPr lang="en-US" dirty="0"/>
              <a:t>67% CU, 23% CSU, 10% RMACC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65" y="2088316"/>
            <a:ext cx="2997871" cy="2997871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 Types of Summit Compute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10 Graphics Processing Unit (GPU) Nodes</a:t>
            </a:r>
          </a:p>
          <a:p>
            <a:pPr lvl="1"/>
            <a:r>
              <a:rPr lang="en-US" sz="3700" dirty="0"/>
              <a:t>NVIDIA Tesla K80 (2/node)</a:t>
            </a:r>
          </a:p>
          <a:p>
            <a:r>
              <a:rPr lang="en-US" dirty="0"/>
              <a:t>5 High Memory Nodes</a:t>
            </a:r>
          </a:p>
          <a:p>
            <a:pPr lvl="1"/>
            <a:r>
              <a:rPr lang="en-US" sz="3700" dirty="0"/>
              <a:t>2 TB of memory/node, 48 cores/node</a:t>
            </a:r>
          </a:p>
          <a:p>
            <a:r>
              <a:rPr lang="en-US" dirty="0"/>
              <a:t>Phi Nodes</a:t>
            </a:r>
          </a:p>
          <a:p>
            <a:pPr lvl="1"/>
            <a:r>
              <a:rPr lang="en-US" sz="3500" dirty="0"/>
              <a:t>20 nodes</a:t>
            </a:r>
          </a:p>
          <a:p>
            <a:pPr lvl="1"/>
            <a:r>
              <a:rPr lang="en-US" sz="3500" dirty="0"/>
              <a:t>Intel Xeon Phi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5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Access RC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61849" indent="-609479">
              <a:buFont typeface="+mj-lt"/>
              <a:buAutoNum type="arabicPeriod"/>
            </a:pPr>
            <a:r>
              <a:rPr lang="en-US" dirty="0" smtClean="0"/>
              <a:t>Get an account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Set up two factor authentication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Set up an allocation</a:t>
            </a:r>
          </a:p>
          <a:p>
            <a:pPr lvl="1"/>
            <a:r>
              <a:rPr lang="en-US" dirty="0" smtClean="0"/>
              <a:t>Don’t need for Blanca or </a:t>
            </a:r>
            <a:r>
              <a:rPr lang="en-US" dirty="0" err="1" smtClean="0"/>
              <a:t>PetaLibrary</a:t>
            </a: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Log in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Create greatness  </a:t>
            </a:r>
          </a:p>
          <a:p>
            <a:pPr marL="761849" indent="-609479">
              <a:buFont typeface="+mj-lt"/>
              <a:buAutoNum type="arabicPeriod"/>
            </a:pPr>
            <a:endParaRPr lang="en-US" dirty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After you login, you will need to do many additional things that we will discuss today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2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1" id="{428D9BCE-3F76-3543-B49B-93DF45042585}" vid="{B6E47844-BAA1-1B49-92AD-0303387B97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3082</Words>
  <Application>Microsoft Office PowerPoint</Application>
  <PresentationFormat>Custom</PresentationFormat>
  <Paragraphs>711</Paragraphs>
  <Slides>57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Research Computing New User Seminar</vt:lpstr>
      <vt:lpstr>Research Computing New User Seminar</vt:lpstr>
      <vt:lpstr>Before We Begin</vt:lpstr>
      <vt:lpstr>Outline</vt:lpstr>
      <vt:lpstr>What is Research Computing?</vt:lpstr>
      <vt:lpstr>What Would I Use Summit For?</vt:lpstr>
      <vt:lpstr>Hardware - Summit Supercomputer</vt:lpstr>
      <vt:lpstr>Additional Types of Summit Compute Nodes</vt:lpstr>
      <vt:lpstr>How To Access RC Resources?</vt:lpstr>
      <vt:lpstr>Getting an RC Account</vt:lpstr>
      <vt:lpstr>Setting up Two-Factor Authentication</vt:lpstr>
      <vt:lpstr>Duo Authentication</vt:lpstr>
      <vt:lpstr>Vasco Authentication</vt:lpstr>
      <vt:lpstr>Allocations</vt:lpstr>
      <vt:lpstr>Why Do I Need An Allocation?</vt:lpstr>
      <vt:lpstr>What is Fair Share?</vt:lpstr>
      <vt:lpstr>Fair Share Target Percentage</vt:lpstr>
      <vt:lpstr>Allocations</vt:lpstr>
      <vt:lpstr>Logging In</vt:lpstr>
      <vt:lpstr>RC Resource Access</vt:lpstr>
      <vt:lpstr>Navigating our Systems</vt:lpstr>
      <vt:lpstr>Different Node Types</vt:lpstr>
      <vt:lpstr>Storage Spaces</vt:lpstr>
      <vt:lpstr>What Belongs Where?</vt:lpstr>
      <vt:lpstr>Transferring Data</vt:lpstr>
      <vt:lpstr>Setting Up Globus</vt:lpstr>
      <vt:lpstr>Software</vt:lpstr>
      <vt:lpstr>Important Things to Know About Modules</vt:lpstr>
      <vt:lpstr>Job Submission</vt:lpstr>
      <vt:lpstr>Running Jobs</vt:lpstr>
      <vt:lpstr>Job Scheduling</vt:lpstr>
      <vt:lpstr>Partitions and ‘Quality of Services’</vt:lpstr>
      <vt:lpstr>Available Partitions</vt:lpstr>
      <vt:lpstr>Quality of Service</vt:lpstr>
      <vt:lpstr>Useful Slurm Commands - sbatch</vt:lpstr>
      <vt:lpstr>SBATCH Options</vt:lpstr>
      <vt:lpstr>Working on Summit</vt:lpstr>
      <vt:lpstr>Blanca</vt:lpstr>
      <vt:lpstr>PetaLibrary</vt:lpstr>
      <vt:lpstr>Practice Examples</vt:lpstr>
      <vt:lpstr>Submit Your First Job! </vt:lpstr>
      <vt:lpstr>Hostname_summit.sh</vt:lpstr>
      <vt:lpstr>Running the script</vt:lpstr>
      <vt:lpstr>Another slurm command</vt:lpstr>
      <vt:lpstr>Your turn</vt:lpstr>
      <vt:lpstr>Your turn</vt:lpstr>
      <vt:lpstr>Sleep.sh</vt:lpstr>
      <vt:lpstr>Running an external script</vt:lpstr>
      <vt:lpstr>Running the script</vt:lpstr>
      <vt:lpstr>Matlab.sh</vt:lpstr>
      <vt:lpstr>Your turn</vt:lpstr>
      <vt:lpstr>Solution – R_code.sh</vt:lpstr>
      <vt:lpstr>Solution – R_program.R</vt:lpstr>
      <vt:lpstr>Interactive jobs!</vt:lpstr>
      <vt:lpstr>Interactive job</vt:lpstr>
      <vt:lpstr>Interactive job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Hauser</dc:creator>
  <cp:lastModifiedBy>frahm</cp:lastModifiedBy>
  <cp:revision>3</cp:revision>
  <dcterms:created xsi:type="dcterms:W3CDTF">2018-01-31T16:02:06Z</dcterms:created>
  <dcterms:modified xsi:type="dcterms:W3CDTF">2018-02-21T16:45:11Z</dcterms:modified>
</cp:coreProperties>
</file>